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5" r:id="rId5"/>
    <p:sldId id="270" r:id="rId6"/>
    <p:sldId id="271" r:id="rId7"/>
    <p:sldId id="272" r:id="rId8"/>
    <p:sldId id="308" r:id="rId9"/>
    <p:sldId id="274" r:id="rId10"/>
    <p:sldId id="273" r:id="rId11"/>
    <p:sldId id="275" r:id="rId12"/>
    <p:sldId id="320" r:id="rId13"/>
    <p:sldId id="300" r:id="rId14"/>
    <p:sldId id="321" r:id="rId15"/>
    <p:sldId id="301" r:id="rId16"/>
    <p:sldId id="329" r:id="rId17"/>
    <p:sldId id="279" r:id="rId18"/>
    <p:sldId id="330" r:id="rId19"/>
    <p:sldId id="338" r:id="rId20"/>
    <p:sldId id="312" r:id="rId21"/>
  </p:sldIdLst>
  <p:sldSz cx="9105900" cy="6832600"/>
  <p:notesSz cx="6858000" cy="9766300"/>
  <p:kinsoku lang="zh-TW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00"/>
    <a:srgbClr val="FF00FF"/>
    <a:srgbClr val="00FFFF"/>
    <a:srgbClr val="0000FF"/>
    <a:srgbClr val="00FF00"/>
    <a:srgbClr val="FF0000"/>
    <a:srgbClr val="FFFFFF"/>
    <a:srgbClr val="653A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 autoAdjust="0"/>
    <p:restoredTop sz="94581" autoAdjust="0"/>
  </p:normalViewPr>
  <p:slideViewPr>
    <p:cSldViewPr>
      <p:cViewPr varScale="1">
        <p:scale>
          <a:sx n="92" d="100"/>
          <a:sy n="92" d="100"/>
        </p:scale>
        <p:origin x="-1356" y="-96"/>
      </p:cViewPr>
      <p:guideLst>
        <p:guide orient="horz" pos="2152"/>
        <p:guide pos="28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696" y="-104"/>
      </p:cViewPr>
      <p:guideLst>
        <p:guide orient="horz" pos="3076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185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notes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2525" y="854075"/>
            <a:ext cx="455295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PMingLiU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PMingLiU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PMingLiU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PMingLiU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571625" y="833438"/>
            <a:ext cx="3689350" cy="27686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5295" y="3686101"/>
            <a:ext cx="8271193" cy="1138767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5371" indent="0" algn="ctr">
              <a:buNone/>
            </a:lvl2pPr>
            <a:lvl3pPr marL="910742" indent="0" algn="ctr">
              <a:buNone/>
            </a:lvl3pPr>
            <a:lvl4pPr marL="1366114" indent="0" algn="ctr">
              <a:buNone/>
            </a:lvl4pPr>
            <a:lvl5pPr marL="1821485" indent="0" algn="ctr">
              <a:buNone/>
            </a:lvl5pPr>
            <a:lvl6pPr marL="2276856" indent="0" algn="ctr">
              <a:buNone/>
            </a:lvl6pPr>
            <a:lvl7pPr marL="2732227" indent="0" algn="ctr">
              <a:buNone/>
            </a:lvl7pPr>
            <a:lvl8pPr marL="3187598" indent="0" algn="ctr">
              <a:buNone/>
            </a:lvl8pPr>
            <a:lvl9pPr marL="364297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5295" y="1428422"/>
            <a:ext cx="8271193" cy="1973862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57527" y="3536977"/>
            <a:ext cx="2959418" cy="1582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88955" y="3536977"/>
            <a:ext cx="2959418" cy="1582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21430" y="3513241"/>
            <a:ext cx="45530" cy="45551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074" tIns="45537" rIns="91074" bIns="4553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1CE0FA-7763-4820-8908-FE328711C033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1CED-D438-4D5D-B4BC-4DC1AC56891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1777" y="273621"/>
            <a:ext cx="2048828" cy="582985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295" y="273621"/>
            <a:ext cx="5994718" cy="582985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83182-4315-4D3D-BE64-55E40354C7B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5295" y="1518355"/>
            <a:ext cx="8195310" cy="455506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3AD809B-9404-4F56-8604-1600810AAF54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EC6A1-2EB7-4122-B21D-FB699E494814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43" y="3492218"/>
            <a:ext cx="7891780" cy="136652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943" y="4940498"/>
            <a:ext cx="7891780" cy="98108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2943" y="4898781"/>
            <a:ext cx="7891780" cy="428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A50C-6524-4C03-9B0A-BDFD1AEDD199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5295" y="1518355"/>
            <a:ext cx="4043020" cy="455506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28832" y="1518355"/>
            <a:ext cx="4043020" cy="455506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AC09-171E-48BD-8871-D204721D44F7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295" y="1394409"/>
            <a:ext cx="4023354" cy="759178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074" tIns="45537" rIns="91074" bIns="45537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5295" y="2193741"/>
            <a:ext cx="4021773" cy="389913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30414" y="2193741"/>
            <a:ext cx="4021773" cy="389913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95" y="154872"/>
            <a:ext cx="8195310" cy="1138767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28832" y="1394409"/>
            <a:ext cx="4023354" cy="759178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074" tIns="45537" rIns="91074" bIns="45537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0599" y="2172144"/>
            <a:ext cx="3733419" cy="1582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35068" y="2172144"/>
            <a:ext cx="3733419" cy="1582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7BC5C-88D3-4359-AFB1-8E2CA980C5BB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697-6E9D-455D-B754-D4FDDFF45F1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5295" y="455507"/>
            <a:ext cx="6222365" cy="569383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53543" y="1594273"/>
            <a:ext cx="1975980" cy="3719971"/>
          </a:xfrm>
        </p:spPr>
        <p:txBody>
          <a:bodyPr tIns="45537" bIns="45537" anchor="t" anchorCtr="0"/>
          <a:lstStyle>
            <a:lvl1pPr marL="0" indent="0">
              <a:lnSpc>
                <a:spcPct val="125000"/>
              </a:lnSpc>
              <a:spcAft>
                <a:spcPts val="996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53543" y="455507"/>
            <a:ext cx="1972945" cy="1062849"/>
          </a:xfrm>
        </p:spPr>
        <p:txBody>
          <a:bodyPr lIns="91074" tIns="91074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CA2492-0FD2-49CF-A9D5-B57CB569A0CC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1777" y="455507"/>
            <a:ext cx="2048828" cy="1062849"/>
          </a:xfrm>
        </p:spPr>
        <p:txBody>
          <a:bodyPr lIns="91074" tIns="91074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5295" y="455507"/>
            <a:ext cx="5994718" cy="5541998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1777" y="1594273"/>
            <a:ext cx="2048828" cy="4403231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996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18D1FC-25E8-455B-B03C-C8589AA7A1D8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5295" y="1442438"/>
            <a:ext cx="8195310" cy="4661036"/>
          </a:xfrm>
          <a:prstGeom prst="rect">
            <a:avLst/>
          </a:prstGeom>
        </p:spPr>
        <p:txBody>
          <a:bodyPr vert="horz" lIns="91074" tIns="45537" rIns="91074" bIns="4553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67070" y="6180690"/>
            <a:ext cx="2580005" cy="382626"/>
          </a:xfrm>
          <a:prstGeom prst="rect">
            <a:avLst/>
          </a:prstGeom>
        </p:spPr>
        <p:txBody>
          <a:bodyPr vert="horz" lIns="91074" tIns="45537" rIns="91074" bIns="45537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24710" y="6180690"/>
            <a:ext cx="3566478" cy="382626"/>
          </a:xfrm>
          <a:prstGeom prst="rect">
            <a:avLst/>
          </a:prstGeom>
        </p:spPr>
        <p:txBody>
          <a:bodyPr vert="horz" lIns="91074" tIns="45537" rIns="91074" bIns="45537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75531" y="6158636"/>
            <a:ext cx="607060" cy="455507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1D80339-8CDB-424F-B1A8-568F8D7359A6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5295" y="151836"/>
            <a:ext cx="8195310" cy="1214684"/>
          </a:xfrm>
          <a:prstGeom prst="rect">
            <a:avLst/>
          </a:prstGeom>
          <a:ln w="6350" cap="rnd">
            <a:noFill/>
          </a:ln>
        </p:spPr>
        <p:txBody>
          <a:bodyPr vert="horz" lIns="91074" tIns="45537" rIns="91074" bIns="45537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3223" indent="-273223" algn="l" rtl="0" eaLnBrk="1" latinLnBrk="0" hangingPunct="1">
        <a:spcBef>
          <a:spcPts val="598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7520" indent="-273223" algn="l" rtl="0" eaLnBrk="1" latinLnBrk="0" hangingPunct="1">
        <a:spcBef>
          <a:spcPts val="299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1817" indent="-227686" algn="l" rtl="0" eaLnBrk="1" latinLnBrk="0" hangingPunct="1">
        <a:spcBef>
          <a:spcPts val="299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039" indent="-227686" algn="l" rtl="0" eaLnBrk="1" latinLnBrk="0" hangingPunct="1">
        <a:spcBef>
          <a:spcPts val="29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8262" indent="-227686" algn="l" rtl="0" eaLnBrk="1" latinLnBrk="0" hangingPunct="1">
        <a:spcBef>
          <a:spcPts val="33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1485" indent="-227686" algn="l" rtl="0" eaLnBrk="1" latinLnBrk="0" hangingPunct="1">
        <a:spcBef>
          <a:spcPts val="33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03633" indent="-182148" algn="l" rtl="0" eaLnBrk="1" latinLnBrk="0" hangingPunct="1">
        <a:spcBef>
          <a:spcPts val="33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76856" indent="-182148" algn="l" rtl="0" eaLnBrk="1" latinLnBrk="0" hangingPunct="1">
        <a:spcBef>
          <a:spcPts val="33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50079" indent="-182148" algn="l" rtl="0" eaLnBrk="1" latinLnBrk="0" hangingPunct="1">
        <a:spcBef>
          <a:spcPts val="339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53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07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661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14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768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322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87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42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09546" y="1201722"/>
            <a:ext cx="8271193" cy="1138767"/>
          </a:xfrm>
        </p:spPr>
        <p:txBody>
          <a:bodyPr/>
          <a:lstStyle/>
          <a:p>
            <a:r>
              <a:rPr lang="en-US" sz="2400" b="1" smtClean="0">
                <a:latin typeface="Algerian" pitchFamily="82" charset="0"/>
              </a:rPr>
              <a:t>EXPLAIN ABOUT SOFTWARE ENGINEERING  PROCESS PARADIGMS  ?</a:t>
            </a:r>
            <a:br>
              <a:rPr lang="en-US" sz="2400" b="1" smtClean="0">
                <a:latin typeface="Algerian" pitchFamily="82" charset="0"/>
              </a:rPr>
            </a:br>
            <a:endParaRPr lang="en-US" altLang="zh-TW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295" y="1428422"/>
            <a:ext cx="8271193" cy="1416374"/>
          </a:xfrm>
          <a:noFill/>
          <a:ln/>
        </p:spPr>
        <p:txBody>
          <a:bodyPr lIns="90477" tIns="44445" rIns="90477" bIns="44445" anchor="b"/>
          <a:lstStyle/>
          <a:p>
            <a:r>
              <a:rPr lang="en-GB" altLang="zh-TW" sz="5400" dirty="0" smtClean="0"/>
              <a:t/>
            </a:r>
            <a:br>
              <a:rPr lang="en-GB" altLang="zh-TW" sz="5400" dirty="0" smtClean="0"/>
            </a:br>
            <a:endParaRPr lang="en-GB" altLang="zh-TW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D915658F-C6FD-454B-A659-31616777F16E}" type="slidenum">
              <a:rPr lang="en-US" altLang="zh-TW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D6083F-1A7B-47DC-9500-E36A7F82333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Evolutionary development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92138" y="1471613"/>
            <a:ext cx="7696200" cy="44958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0" y="1760538"/>
            <a:ext cx="6934200" cy="37385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Problems</a:t>
            </a:r>
          </a:p>
          <a:p>
            <a:pPr lvl="1"/>
            <a:r>
              <a:rPr lang="en-GB" altLang="zh-TW"/>
              <a:t>Lack of process visibility;</a:t>
            </a:r>
          </a:p>
          <a:p>
            <a:pPr lvl="1"/>
            <a:r>
              <a:rPr lang="en-GB" altLang="zh-TW"/>
              <a:t>Systems are often poorly structured;</a:t>
            </a:r>
          </a:p>
          <a:p>
            <a:pPr lvl="1"/>
            <a:r>
              <a:rPr lang="en-GB" altLang="zh-TW"/>
              <a:t>Special skills (e.g. in languages for rapid prototyping) may be required.</a:t>
            </a:r>
          </a:p>
          <a:p>
            <a:r>
              <a:rPr lang="en-GB" altLang="zh-TW"/>
              <a:t>Applicability</a:t>
            </a:r>
          </a:p>
          <a:p>
            <a:pPr lvl="1"/>
            <a:r>
              <a:rPr lang="en-GB" altLang="zh-TW"/>
              <a:t>For small or medium-size interactive systems;</a:t>
            </a:r>
          </a:p>
          <a:p>
            <a:pPr lvl="1"/>
            <a:r>
              <a:rPr lang="en-GB" altLang="zh-TW"/>
              <a:t>For parts of large systems (e.g. the user interface);</a:t>
            </a:r>
          </a:p>
          <a:p>
            <a:pPr lvl="1"/>
            <a:r>
              <a:rPr lang="en-GB" altLang="zh-TW"/>
              <a:t>For short-lifetime systems.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DC244AE-4376-476B-A90A-801E8C67A19E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3" y="261938"/>
            <a:ext cx="8516937" cy="1104900"/>
          </a:xfrm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Evolutionary development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zh-TW"/>
              <a:t>Based on systematic reuse where systems are integrated from existing components or COTS (Commercial-off-the-shelf) systems.</a:t>
            </a:r>
          </a:p>
          <a:p>
            <a:pPr>
              <a:lnSpc>
                <a:spcPct val="90000"/>
              </a:lnSpc>
            </a:pPr>
            <a:r>
              <a:rPr lang="en-GB" altLang="zh-TW"/>
              <a:t>Process stages</a:t>
            </a:r>
          </a:p>
          <a:p>
            <a:pPr lvl="1">
              <a:lnSpc>
                <a:spcPct val="90000"/>
              </a:lnSpc>
            </a:pPr>
            <a:r>
              <a:rPr lang="en-GB" altLang="zh-TW"/>
              <a:t>Component analysis;</a:t>
            </a:r>
          </a:p>
          <a:p>
            <a:pPr lvl="1">
              <a:lnSpc>
                <a:spcPct val="90000"/>
              </a:lnSpc>
            </a:pPr>
            <a:r>
              <a:rPr lang="en-GB" altLang="zh-TW"/>
              <a:t>Requirements modification;</a:t>
            </a:r>
          </a:p>
          <a:p>
            <a:pPr lvl="1">
              <a:lnSpc>
                <a:spcPct val="90000"/>
              </a:lnSpc>
            </a:pPr>
            <a:r>
              <a:rPr lang="en-GB" altLang="zh-TW"/>
              <a:t>System design with reuse;</a:t>
            </a:r>
          </a:p>
          <a:p>
            <a:pPr lvl="1">
              <a:lnSpc>
                <a:spcPct val="90000"/>
              </a:lnSpc>
            </a:pPr>
            <a:r>
              <a:rPr lang="en-GB" altLang="zh-TW"/>
              <a:t>Development and integration.</a:t>
            </a:r>
          </a:p>
          <a:p>
            <a:pPr>
              <a:lnSpc>
                <a:spcPct val="90000"/>
              </a:lnSpc>
            </a:pPr>
            <a:r>
              <a:rPr lang="en-GB" altLang="zh-TW"/>
              <a:t>This approach is becoming increasingly used as component standards have emerged.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414869-603B-4618-B44F-D38276BF5552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sz="4000"/>
              <a:t>Component-based software engineering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008811-CABD-4E6A-A265-E377D79D882F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Reuse-oriented development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990600" y="2133600"/>
            <a:ext cx="7391400" cy="27432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743200"/>
            <a:ext cx="7086600" cy="1479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TW"/>
              <a:t>System requirements ALWAYS evolve in the course of a project so process iteration where earlier stages are reworked is always part of the process for large systems.</a:t>
            </a:r>
          </a:p>
          <a:p>
            <a:r>
              <a:rPr lang="en-GB" altLang="zh-TW"/>
              <a:t>Iteration can be applied to any of the generic process models.</a:t>
            </a:r>
          </a:p>
          <a:p>
            <a:r>
              <a:rPr lang="en-GB" altLang="zh-TW"/>
              <a:t>Two (related) approaches</a:t>
            </a:r>
          </a:p>
          <a:p>
            <a:pPr lvl="1"/>
            <a:r>
              <a:rPr lang="en-GB" altLang="zh-TW"/>
              <a:t>Incremental delivery;</a:t>
            </a:r>
          </a:p>
          <a:p>
            <a:pPr lvl="1"/>
            <a:r>
              <a:rPr lang="en-GB" altLang="zh-TW"/>
              <a:t>Spiral development.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D7281D-1D33-4695-B8DB-D4B37697357C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Process iteration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2523E-E7F8-4398-B335-6C75305C0B7E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Incremental development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762000" y="2362200"/>
            <a:ext cx="7848600" cy="28956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373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7000"/>
            <a:ext cx="7696200" cy="2249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zh-TW"/>
              <a:t>Process is represented as a spiral rather than as a sequence of activities with backtracking.</a:t>
            </a:r>
          </a:p>
          <a:p>
            <a:pPr>
              <a:lnSpc>
                <a:spcPct val="90000"/>
              </a:lnSpc>
            </a:pPr>
            <a:r>
              <a:rPr lang="en-GB" altLang="zh-TW"/>
              <a:t>Each loop in the spiral represents a phase in the process. </a:t>
            </a:r>
          </a:p>
          <a:p>
            <a:pPr>
              <a:lnSpc>
                <a:spcPct val="90000"/>
              </a:lnSpc>
            </a:pPr>
            <a:r>
              <a:rPr lang="en-GB" altLang="zh-TW"/>
              <a:t>No fixed phases such as specification or design - loops in the spiral are chosen depending on what is required.</a:t>
            </a:r>
          </a:p>
          <a:p>
            <a:pPr>
              <a:lnSpc>
                <a:spcPct val="90000"/>
              </a:lnSpc>
            </a:pPr>
            <a:r>
              <a:rPr lang="en-GB" altLang="zh-TW"/>
              <a:t>Risks are explicitly assessed and resolved throughout the process.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4BC0272-BB23-43EA-AF3D-42DECD191785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Spiral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1AA2F30-C3E4-4EC4-9C6A-ACF0EAD3AE14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3" y="261938"/>
            <a:ext cx="8440737" cy="1104900"/>
          </a:xfrm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Spiral model of the software process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533400" y="1600200"/>
            <a:ext cx="8229600" cy="48768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676400"/>
            <a:ext cx="6858000" cy="46656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zh-TW" sz="2600"/>
              <a:t>Objective setting</a:t>
            </a:r>
          </a:p>
          <a:p>
            <a:pPr lvl="1">
              <a:lnSpc>
                <a:spcPct val="90000"/>
              </a:lnSpc>
            </a:pPr>
            <a:r>
              <a:rPr lang="en-GB" altLang="zh-TW" sz="2400"/>
              <a:t>Specific objectives for the phase are identified.</a:t>
            </a:r>
          </a:p>
          <a:p>
            <a:pPr>
              <a:lnSpc>
                <a:spcPct val="90000"/>
              </a:lnSpc>
            </a:pPr>
            <a:r>
              <a:rPr lang="en-GB" altLang="zh-TW" sz="2600"/>
              <a:t>Risk assessment and reduction</a:t>
            </a:r>
          </a:p>
          <a:p>
            <a:pPr lvl="1">
              <a:lnSpc>
                <a:spcPct val="90000"/>
              </a:lnSpc>
            </a:pPr>
            <a:r>
              <a:rPr lang="en-GB" altLang="zh-TW" sz="2400"/>
              <a:t>Risks are assessed and activities put in place to reduce the key risks.</a:t>
            </a:r>
          </a:p>
          <a:p>
            <a:pPr>
              <a:lnSpc>
                <a:spcPct val="90000"/>
              </a:lnSpc>
            </a:pPr>
            <a:r>
              <a:rPr lang="en-GB" altLang="zh-TW" sz="2600"/>
              <a:t>Development and validation</a:t>
            </a:r>
          </a:p>
          <a:p>
            <a:pPr lvl="1">
              <a:lnSpc>
                <a:spcPct val="90000"/>
              </a:lnSpc>
            </a:pPr>
            <a:r>
              <a:rPr lang="en-GB" altLang="zh-TW" sz="2400"/>
              <a:t>A development model for the system is chosen  which can be any of the generic models.</a:t>
            </a:r>
          </a:p>
          <a:p>
            <a:pPr>
              <a:lnSpc>
                <a:spcPct val="90000"/>
              </a:lnSpc>
            </a:pPr>
            <a:r>
              <a:rPr lang="en-GB" altLang="zh-TW" sz="2600"/>
              <a:t>Planning</a:t>
            </a:r>
          </a:p>
          <a:p>
            <a:pPr lvl="1">
              <a:lnSpc>
                <a:spcPct val="90000"/>
              </a:lnSpc>
            </a:pPr>
            <a:r>
              <a:rPr lang="en-GB" altLang="zh-TW" sz="2400"/>
              <a:t>The project is reviewed and the next phase of the spiral is planned.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A17407-735E-4E47-8BF8-175732C21918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Spiral model sectors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Software specification</a:t>
            </a:r>
          </a:p>
          <a:p>
            <a:r>
              <a:rPr lang="en-US"/>
              <a:t>Software design and implementation</a:t>
            </a:r>
          </a:p>
          <a:p>
            <a:r>
              <a:rPr lang="en-US"/>
              <a:t>Software validation</a:t>
            </a:r>
          </a:p>
          <a:p>
            <a:r>
              <a:rPr lang="en-US"/>
              <a:t>Software evolution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2554908-3DB8-48C4-B018-9F164FE178CA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pPr>
              <a:lnSpc>
                <a:spcPct val="90000"/>
              </a:lnSpc>
            </a:pPr>
            <a:r>
              <a:rPr lang="en-GB" altLang="zh-TW"/>
              <a:t>To introduce software process models</a:t>
            </a:r>
          </a:p>
          <a:p>
            <a:pPr>
              <a:lnSpc>
                <a:spcPct val="90000"/>
              </a:lnSpc>
            </a:pPr>
            <a:r>
              <a:rPr lang="en-GB" altLang="zh-TW"/>
              <a:t>To describe three generic process models and when they may be used</a:t>
            </a:r>
          </a:p>
          <a:p>
            <a:pPr>
              <a:lnSpc>
                <a:spcPct val="90000"/>
              </a:lnSpc>
            </a:pPr>
            <a:r>
              <a:rPr lang="en-GB" altLang="zh-TW"/>
              <a:t>To describe outline process models for requirements engineering, software development, testing and evolution</a:t>
            </a:r>
          </a:p>
          <a:p>
            <a:pPr>
              <a:lnSpc>
                <a:spcPct val="90000"/>
              </a:lnSpc>
            </a:pPr>
            <a:r>
              <a:rPr lang="en-GB" altLang="zh-TW"/>
              <a:t>To explain the Rational Unified Process model</a:t>
            </a:r>
          </a:p>
          <a:p>
            <a:pPr>
              <a:lnSpc>
                <a:spcPct val="90000"/>
              </a:lnSpc>
            </a:pPr>
            <a:r>
              <a:rPr lang="en-GB" altLang="zh-TW"/>
              <a:t>To introduce CASE technology to support software process activities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102EB0D-296B-4C0D-922D-05594C799E0E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pPr fontAlgn="t"/>
            <a:r>
              <a:rPr lang="en-GB" altLang="zh-TW"/>
              <a:t>Objectives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TW"/>
              <a:t>The process of establishing what services are required and the constraints on the system’s operation and development.</a:t>
            </a:r>
          </a:p>
          <a:p>
            <a:r>
              <a:rPr lang="en-GB" altLang="zh-TW"/>
              <a:t>Requirements engineering process</a:t>
            </a:r>
          </a:p>
          <a:p>
            <a:pPr lvl="1"/>
            <a:r>
              <a:rPr lang="en-GB" altLang="zh-TW"/>
              <a:t>Feasibility study;</a:t>
            </a:r>
          </a:p>
          <a:p>
            <a:pPr lvl="1"/>
            <a:r>
              <a:rPr lang="en-GB" altLang="zh-TW"/>
              <a:t>Requirements elicitation and analysis;</a:t>
            </a:r>
          </a:p>
          <a:p>
            <a:pPr lvl="1"/>
            <a:r>
              <a:rPr lang="en-GB" altLang="zh-TW"/>
              <a:t>Requirements specification;</a:t>
            </a:r>
          </a:p>
          <a:p>
            <a:pPr lvl="1"/>
            <a:r>
              <a:rPr lang="en-GB" altLang="zh-TW"/>
              <a:t>Requirements validation.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4422B6-F7BE-484D-A86D-020AE262A8C3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/>
              <a:t>Software specification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Software process models</a:t>
            </a:r>
          </a:p>
          <a:p>
            <a:r>
              <a:rPr lang="en-GB" altLang="zh-TW"/>
              <a:t>Process iteration</a:t>
            </a:r>
          </a:p>
          <a:p>
            <a:r>
              <a:rPr lang="en-GB" altLang="zh-TW"/>
              <a:t>Process activities</a:t>
            </a:r>
          </a:p>
          <a:p>
            <a:r>
              <a:rPr lang="en-GB" altLang="zh-TW"/>
              <a:t>The Rational Unified Process</a:t>
            </a:r>
          </a:p>
          <a:p>
            <a:r>
              <a:rPr lang="en-GB" altLang="zh-TW"/>
              <a:t>Computer-aided software engineering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62EE499-204F-40B0-9D42-676C54069B59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Topics covered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 sz="2600"/>
              <a:t>A structured set of activities required to develop a </a:t>
            </a:r>
            <a:br>
              <a:rPr lang="en-GB" altLang="zh-TW" sz="2600"/>
            </a:br>
            <a:r>
              <a:rPr lang="en-GB" altLang="zh-TW" sz="2600"/>
              <a:t>software system</a:t>
            </a:r>
          </a:p>
          <a:p>
            <a:pPr lvl="1"/>
            <a:r>
              <a:rPr lang="en-GB" altLang="zh-TW" sz="2400"/>
              <a:t>Specification;</a:t>
            </a:r>
          </a:p>
          <a:p>
            <a:pPr lvl="1"/>
            <a:r>
              <a:rPr lang="en-GB" altLang="zh-TW" sz="2400"/>
              <a:t>Design;</a:t>
            </a:r>
          </a:p>
          <a:p>
            <a:pPr lvl="1"/>
            <a:r>
              <a:rPr lang="en-GB" altLang="zh-TW" sz="2400"/>
              <a:t>Validation;</a:t>
            </a:r>
          </a:p>
          <a:p>
            <a:pPr lvl="1"/>
            <a:r>
              <a:rPr lang="en-GB" altLang="zh-TW" sz="2400"/>
              <a:t>Evolution.</a:t>
            </a:r>
          </a:p>
          <a:p>
            <a:r>
              <a:rPr lang="en-GB" altLang="zh-TW" sz="2600"/>
              <a:t>A software process model is an abstract representation of a process. It presents a description of a process from some particular perspective.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A97962-6F3E-4D72-88AE-ED2D4E99DBB2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The software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593850"/>
            <a:ext cx="8194675" cy="4630738"/>
          </a:xfrm>
          <a:noFill/>
          <a:ln/>
        </p:spPr>
        <p:txBody>
          <a:bodyPr lIns="90477" tIns="44445" rIns="90477" bIns="44445"/>
          <a:lstStyle/>
          <a:p>
            <a:pPr>
              <a:lnSpc>
                <a:spcPct val="80000"/>
              </a:lnSpc>
            </a:pPr>
            <a:r>
              <a:rPr lang="en-GB" altLang="zh-TW" sz="2600"/>
              <a:t>The waterfall model</a:t>
            </a:r>
          </a:p>
          <a:p>
            <a:pPr lvl="1">
              <a:lnSpc>
                <a:spcPct val="80000"/>
              </a:lnSpc>
            </a:pPr>
            <a:r>
              <a:rPr lang="en-GB" altLang="zh-TW" sz="2400"/>
              <a:t>Separate and distinct phases of specification and development.</a:t>
            </a:r>
          </a:p>
          <a:p>
            <a:pPr>
              <a:lnSpc>
                <a:spcPct val="80000"/>
              </a:lnSpc>
            </a:pPr>
            <a:r>
              <a:rPr lang="en-GB" altLang="zh-TW" sz="2600"/>
              <a:t>Evolutionary development</a:t>
            </a:r>
          </a:p>
          <a:p>
            <a:pPr lvl="1">
              <a:lnSpc>
                <a:spcPct val="80000"/>
              </a:lnSpc>
            </a:pPr>
            <a:r>
              <a:rPr lang="en-GB" altLang="zh-TW" sz="2400"/>
              <a:t>Specification, development and validation are interleaved.</a:t>
            </a:r>
          </a:p>
          <a:p>
            <a:pPr>
              <a:lnSpc>
                <a:spcPct val="80000"/>
              </a:lnSpc>
            </a:pPr>
            <a:r>
              <a:rPr lang="en-GB" altLang="zh-TW" sz="2600"/>
              <a:t>Component-based software engineering</a:t>
            </a:r>
          </a:p>
          <a:p>
            <a:pPr lvl="1">
              <a:lnSpc>
                <a:spcPct val="80000"/>
              </a:lnSpc>
            </a:pPr>
            <a:r>
              <a:rPr lang="en-GB" altLang="zh-TW" sz="2400"/>
              <a:t>The system is assembled from existing components.</a:t>
            </a:r>
          </a:p>
          <a:p>
            <a:pPr>
              <a:lnSpc>
                <a:spcPct val="80000"/>
              </a:lnSpc>
            </a:pPr>
            <a:r>
              <a:rPr lang="en-GB" altLang="zh-TW" sz="2600"/>
              <a:t>There are many variants of these models e.g. formal development where a waterfall-like process is used but the specification is a formal specification that is refined through several stages to an implementable design.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BFB052-0971-4424-815E-88948CA69F3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3" y="261938"/>
            <a:ext cx="8516937" cy="1104900"/>
          </a:xfrm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Generic software process models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AB6C7E-39A1-42B0-980B-6359AAC5892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Waterfall model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952500" y="1471613"/>
            <a:ext cx="6934200" cy="44196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2863" y="1616075"/>
            <a:ext cx="6400800" cy="39846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 sz="2600"/>
              <a:t>Requirements analysis and definition</a:t>
            </a:r>
          </a:p>
          <a:p>
            <a:r>
              <a:rPr lang="en-GB" altLang="zh-TW" sz="2600"/>
              <a:t>System and software design</a:t>
            </a:r>
          </a:p>
          <a:p>
            <a:r>
              <a:rPr lang="en-GB" altLang="zh-TW" sz="2600"/>
              <a:t>Implementation and unit testing</a:t>
            </a:r>
          </a:p>
          <a:p>
            <a:r>
              <a:rPr lang="en-GB" altLang="zh-TW" sz="2600"/>
              <a:t>Integration and system testing</a:t>
            </a:r>
          </a:p>
          <a:p>
            <a:r>
              <a:rPr lang="en-GB" altLang="zh-TW" sz="2600"/>
              <a:t>Operation and maintenance</a:t>
            </a:r>
          </a:p>
          <a:p>
            <a:r>
              <a:rPr lang="en-GB" altLang="zh-TW" sz="2600"/>
              <a:t>The main drawback of the waterfall model is the difficulty of accommodating change after the process is underway. One phase has to be complete before moving onto the next phase.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2E6CBD3-0D42-45F1-ABB9-B4037CF072B9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Waterfall model phases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TW" sz="2600"/>
              <a:t>Inflexible partitioning of the project into distinct stages makes it difficult to respond to changing customer requirements.</a:t>
            </a:r>
          </a:p>
          <a:p>
            <a:r>
              <a:rPr lang="en-GB" altLang="zh-TW" sz="2600"/>
              <a:t>Therefore, this model is only appropriate when the requirements are well-understood and changes will be fairly limited during the design process. </a:t>
            </a:r>
          </a:p>
          <a:p>
            <a:r>
              <a:rPr lang="en-GB" altLang="zh-TW" sz="2600"/>
              <a:t>Few business systems have stable requirements.</a:t>
            </a:r>
          </a:p>
          <a:p>
            <a:r>
              <a:rPr lang="en-GB" altLang="zh-TW" sz="2600"/>
              <a:t>The waterfall model is mostly used for large systems engineering projects where a system is developed at several sites.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826C17-EEBC-42B1-B8E3-D3E6250016C2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altLang="zh-TW"/>
              <a:t>Waterfall model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Exploratory development </a:t>
            </a:r>
          </a:p>
          <a:p>
            <a:pPr lvl="1"/>
            <a:r>
              <a:rPr lang="en-GB" altLang="zh-TW"/>
              <a:t>Objective is to work with customers and to evolve a final system from an initial outline specification. Should start with well-understood requirements and add new features as proposed by the customer.</a:t>
            </a:r>
          </a:p>
          <a:p>
            <a:r>
              <a:rPr lang="en-GB" altLang="zh-TW"/>
              <a:t>Throw-away prototyping</a:t>
            </a:r>
          </a:p>
          <a:p>
            <a:pPr lvl="1"/>
            <a:r>
              <a:rPr lang="en-GB" altLang="zh-TW"/>
              <a:t>Objective is to understand the system requirements. Should start with poorly understood requirements to clarify what is really needed.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B8A8782-803B-4A97-AC57-E966BF513653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77" tIns="44445" rIns="90477" bIns="44445"/>
          <a:lstStyle/>
          <a:p>
            <a:r>
              <a:rPr lang="en-GB" altLang="zh-TW"/>
              <a:t>Evolutionary development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424</TotalTime>
  <Pages>42</Pages>
  <Words>707</Words>
  <Application>Microsoft PowerPoint 4.0</Application>
  <PresentationFormat>Custom</PresentationFormat>
  <Paragraphs>120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Times</vt:lpstr>
      <vt:lpstr>Garamond</vt:lpstr>
      <vt:lpstr>PMingLiU</vt:lpstr>
      <vt:lpstr>Arial</vt:lpstr>
      <vt:lpstr>Times New Roman</vt:lpstr>
      <vt:lpstr>Wingdings</vt:lpstr>
      <vt:lpstr>Helvetica</vt:lpstr>
      <vt:lpstr>Palatino</vt:lpstr>
      <vt:lpstr>Univers (W1)</vt:lpstr>
      <vt:lpstr>Paper</vt:lpstr>
      <vt:lpstr> </vt:lpstr>
      <vt:lpstr>Objectives</vt:lpstr>
      <vt:lpstr>Topics covered</vt:lpstr>
      <vt:lpstr>The software process</vt:lpstr>
      <vt:lpstr>Generic software process models</vt:lpstr>
      <vt:lpstr>Waterfall model</vt:lpstr>
      <vt:lpstr>Waterfall model phases</vt:lpstr>
      <vt:lpstr>Waterfall model problems</vt:lpstr>
      <vt:lpstr>Evolutionary development</vt:lpstr>
      <vt:lpstr>Evolutionary development</vt:lpstr>
      <vt:lpstr>Evolutionary development</vt:lpstr>
      <vt:lpstr>Component-based software engineering</vt:lpstr>
      <vt:lpstr>Reuse-oriented development</vt:lpstr>
      <vt:lpstr>Process iteration</vt:lpstr>
      <vt:lpstr>Incremental development</vt:lpstr>
      <vt:lpstr>Spiral development</vt:lpstr>
      <vt:lpstr>Spiral model of the software process</vt:lpstr>
      <vt:lpstr>Spiral model sectors</vt:lpstr>
      <vt:lpstr>Process activities</vt:lpstr>
      <vt:lpstr>Software specification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Processes</dc:title>
  <dc:creator>Ian Sommerville</dc:creator>
  <cp:lastModifiedBy>admin</cp:lastModifiedBy>
  <cp:revision>33</cp:revision>
  <cp:lastPrinted>2004-04-23T15:45:57Z</cp:lastPrinted>
  <dcterms:created xsi:type="dcterms:W3CDTF">2000-04-28T08:06:41Z</dcterms:created>
  <dcterms:modified xsi:type="dcterms:W3CDTF">2020-04-02T12:25:50Z</dcterms:modified>
</cp:coreProperties>
</file>